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60" r:id="rId4"/>
    <p:sldId id="261" r:id="rId5"/>
    <p:sldId id="265" r:id="rId6"/>
    <p:sldId id="262" r:id="rId7"/>
    <p:sldId id="263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3A114-E89C-4C9E-869A-32E805D4424C}" type="datetimeFigureOut">
              <a:rPr lang="hu-HU" smtClean="0"/>
              <a:pPr/>
              <a:t>2015.10.15.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0F936-DF7F-4508-B636-F99E5146F2EA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3">
                <a:lumMod val="60000"/>
                <a:lumOff val="4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MAISz-EUFIM szeminárium Koncz Gabriella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0AD4A-9380-4F5E-862D-BD2812C39377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k.hu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Ismét az irodapiaci hozamokról</a:t>
            </a:r>
            <a:endParaRPr lang="hu-HU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11560" y="3573016"/>
            <a:ext cx="6400800" cy="1440160"/>
          </a:xfrm>
        </p:spPr>
        <p:txBody>
          <a:bodyPr/>
          <a:lstStyle/>
          <a:p>
            <a:r>
              <a:rPr lang="hu-HU" dirty="0" smtClean="0"/>
              <a:t>Haladunk, mert már tudjuk, hogy </a:t>
            </a:r>
          </a:p>
          <a:p>
            <a:r>
              <a:rPr lang="hu-HU" dirty="0" smtClean="0"/>
              <a:t>mit és miért nem tudunk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6" name="Tartalom helye 5" descr="ELTING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548680"/>
            <a:ext cx="8101138" cy="5388863"/>
          </a:xfrm>
        </p:spPr>
      </p:pic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hu-H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Befektetési hozam</a:t>
            </a:r>
          </a:p>
          <a:p>
            <a:pPr>
              <a:buNone/>
            </a:pP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Hosszú távon elérhető átlagos hozamszint, melynek meghatározása során a működésből származó kockázatokat is figyelembe veszik.</a:t>
            </a:r>
          </a:p>
          <a:p>
            <a:pPr>
              <a:buNone/>
            </a:pP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Az ingatlan-befektetők ( pl.: ingatlanalapok ) hosszú távon ezt a hozamszintet kívánják elérni a működtetés során. </a:t>
            </a:r>
            <a:b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tranzakciós hozamnál 0,5 – 0,75 %-kal alacsonyabb!</a:t>
            </a:r>
            <a:endParaRPr lang="hu-HU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hu-H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Tényleges hozam</a:t>
            </a:r>
          </a:p>
          <a:p>
            <a:pPr>
              <a:buNone/>
            </a:pPr>
            <a:r>
              <a:rPr lang="hu-H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projekt belső megtérülési rátája,  </a:t>
            </a:r>
            <a:r>
              <a:rPr lang="hu-HU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all-risk-yield</a:t>
            </a: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b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Kiszámítása a valóságnak megfelelő pénzáramlás mellett történik, így az összes veszteséget, költséget és kockázatot figyelembe veszi. </a:t>
            </a:r>
          </a:p>
          <a:p>
            <a:pPr>
              <a:buNone/>
            </a:pPr>
            <a:endParaRPr lang="hu-HU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u-HU" sz="2800" dirty="0" smtClean="0">
                <a:solidFill>
                  <a:srgbClr val="C00000"/>
                </a:solidFill>
              </a:rPr>
              <a:t>Jegyezzük meg, hogy számtalan hozamdefiníció létezik és a hozamelvárás nem egy objektíven meghatározható pontos adat!</a:t>
            </a:r>
          </a:p>
          <a:p>
            <a:pPr>
              <a:buNone/>
            </a:pPr>
            <a:endParaRPr lang="hu-HU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Egy szakdolgozat eredményei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u-HU" dirty="0" smtClean="0"/>
              <a:t>	</a:t>
            </a: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Budapesti iroda-befektetések hozamszámítása</a:t>
            </a:r>
            <a:b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Zeller Gábor Vállalkozásfejlesztés Mesterszak 2015</a:t>
            </a:r>
            <a:b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BCE Gazdálkodástudományi Kar</a:t>
            </a:r>
          </a:p>
          <a:p>
            <a:pPr>
              <a:buNone/>
            </a:pP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( Szakszeminárium </a:t>
            </a:r>
            <a:r>
              <a:rPr lang="hu-HU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-vezető</a:t>
            </a: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: Gerő Péter )</a:t>
            </a:r>
          </a:p>
          <a:p>
            <a:pPr>
              <a:buNone/>
            </a:pP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>
              <a:buNone/>
            </a:pP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9 db. Különböző típusú fővárosi irodaházat megvizsgálva a</a:t>
            </a:r>
          </a:p>
          <a:p>
            <a:pPr>
              <a:buNone/>
            </a:pP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- tranzakciós hozam 7 – 12 % , míg a </a:t>
            </a:r>
          </a:p>
          <a:p>
            <a:pPr>
              <a:buNone/>
            </a:pP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- tényleges hozam 3- 11 % között  alakult !</a:t>
            </a:r>
          </a:p>
          <a:p>
            <a:pPr>
              <a:buNone/>
            </a:pPr>
            <a:endParaRPr lang="hu-HU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r>
              <a:rPr lang="hu-HU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hu-HU" sz="2600" dirty="0" smtClean="0">
                <a:solidFill>
                  <a:srgbClr val="C00000"/>
                </a:solidFill>
              </a:rPr>
              <a:t>Számos egyedi kitétel van az adásvételi- és bérleti szerződésekben, amelyek a hozamszintet nagymértékben befolyásolják. </a:t>
            </a:r>
          </a:p>
          <a:p>
            <a:pPr>
              <a:buNone/>
            </a:pPr>
            <a:endParaRPr lang="hu-H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>
              <a:buNone/>
            </a:pPr>
            <a:endParaRPr lang="hu-HU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hu-HU" sz="4000" b="1" dirty="0" smtClean="0"/>
              <a:t>Hozamot befolyásoló tényezők</a:t>
            </a:r>
            <a:br>
              <a:rPr lang="hu-HU" sz="4000" b="1" dirty="0" smtClean="0"/>
            </a:br>
            <a:r>
              <a:rPr lang="hu-HU" sz="3100" dirty="0" smtClean="0"/>
              <a:t>a teljesség igénye nélkül</a:t>
            </a:r>
            <a:endParaRPr lang="hu-HU" sz="31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Bérleti díjmentes időszak ( éves szinten 1-2 hónap is lehet )</a:t>
            </a:r>
          </a:p>
          <a:p>
            <a:pPr>
              <a:buNone/>
            </a:pP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A bérleti díj mértéke általában nem tárgyalási alap, de a kedvezményes időszak biztosítása igen. </a:t>
            </a:r>
          </a:p>
          <a:p>
            <a:pPr>
              <a:buNone/>
            </a:pP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Bérlői igényeknek megfelelő kialakítás költségeinek vállalása a tulajdonos részéről  ( 70 – 300 EUR/m² , átlagosan 120 EUR/m² )</a:t>
            </a:r>
          </a:p>
          <a:p>
            <a:pPr>
              <a:buNone/>
            </a:pP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Adásvétel esetén a régi tulajdonos garanciát vállalhat  a területek kihasználtságára vagy az ingatlanból származó jövedelmekre vonatkozóan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Bérleti díj indexálásának lehetősége </a:t>
            </a:r>
            <a:b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Az indexált bérleti díj hosszú távon elszakad a tényleges bérleti díjtól! </a:t>
            </a: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Erős </a:t>
            </a: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verseny esetén az átalány üzemeltetési díjat piaci alapon határozzák meg, hiszen a bérlő a bérleti- és üzemeltetési díj együttes összegének csökkentésében érdekelt. A tulajdonos a bérleti díjjövedelemből finanszírozza az üzemeltetés veszteségét. </a:t>
            </a: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u-HU" sz="2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b="1" dirty="0" smtClean="0"/>
              <a:t>Végül mi befolyásolja a befektetési döntéseket?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dirty="0" smtClean="0">
                <a:solidFill>
                  <a:srgbClr val="FFFF00"/>
                </a:solidFill>
              </a:rPr>
              <a:t>	</a:t>
            </a: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szakdolgozat eredményei szerint a vevők olyan ingatlanokat is megvásároltak, ahol a hozamszint rendkívül alacsony volt. </a:t>
            </a:r>
            <a:r>
              <a:rPr lang="hu-HU" sz="2400" dirty="0" smtClean="0">
                <a:solidFill>
                  <a:srgbClr val="C00000"/>
                </a:solidFill>
              </a:rPr>
              <a:t>A befektetési döntések során figyelembevett számos tényező között ugyanis csak egy szempont a </a:t>
            </a:r>
            <a:r>
              <a:rPr lang="hu-HU" sz="2400" dirty="0" smtClean="0">
                <a:solidFill>
                  <a:srgbClr val="C00000"/>
                </a:solidFill>
              </a:rPr>
              <a:t>hozamelvárás! </a:t>
            </a:r>
          </a:p>
          <a:p>
            <a:pPr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/>
            </a:r>
            <a:br>
              <a:rPr lang="hu-HU" sz="2400" dirty="0" smtClean="0">
                <a:solidFill>
                  <a:srgbClr val="C00000"/>
                </a:solidFill>
              </a:rPr>
            </a:b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befektetők  </a:t>
            </a: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sokszor többre értékelik a cash-flow biztonságot a kiemelkedő hozamoknál, ezért a bérlők személye és az általuk bérelt terület nagysága kulcsfontosságú ! </a:t>
            </a:r>
          </a:p>
          <a:p>
            <a:pPr>
              <a:buNone/>
            </a:pP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A befektető saját üzemeltetési képessége, szakértelme jelentősebben befolyásolhatja a tényleges hozamokat, mint az ingatlan saját adottságai</a:t>
            </a: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u-H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téma bővebb kifejtése egy másik előadás témája lehetne</a:t>
            </a:r>
          </a:p>
          <a:p>
            <a:pPr>
              <a:buNone/>
            </a:pP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 </a:t>
            </a:r>
            <a:endParaRPr lang="hu-HU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hu-H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buNone/>
            </a:pPr>
            <a:r>
              <a:rPr lang="hu-H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</a:t>
            </a:r>
          </a:p>
          <a:p>
            <a:pPr>
              <a:buNone/>
            </a:pPr>
            <a:r>
              <a:rPr lang="hu-H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Köszönöm a figyelmet! </a:t>
            </a:r>
            <a:br>
              <a:rPr lang="hu-H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hu-HU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u-HU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Prémium </a:t>
            </a:r>
            <a:r>
              <a:rPr lang="hu-HU" dirty="0" smtClean="0"/>
              <a:t>hozamok </a:t>
            </a:r>
            <a:r>
              <a:rPr lang="hu-HU" dirty="0" smtClean="0"/>
              <a:t>alakulása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smtClean="0"/>
              <a:t>Forrás: DTZ</a:t>
            </a:r>
            <a:br>
              <a:rPr lang="hu-HU" dirty="0" smtClean="0"/>
            </a:br>
            <a:r>
              <a:rPr lang="hu-HU" dirty="0" smtClean="0"/>
              <a:t>A </a:t>
            </a:r>
            <a:r>
              <a:rPr lang="hu-HU" dirty="0" err="1" smtClean="0"/>
              <a:t>prime</a:t>
            </a:r>
            <a:r>
              <a:rPr lang="hu-HU" dirty="0" smtClean="0"/>
              <a:t> </a:t>
            </a:r>
            <a:r>
              <a:rPr lang="hu-HU" dirty="0" err="1" smtClean="0"/>
              <a:t>yield</a:t>
            </a:r>
            <a:r>
              <a:rPr lang="hu-HU" dirty="0" smtClean="0"/>
              <a:t> </a:t>
            </a:r>
            <a:r>
              <a:rPr lang="hu-HU" dirty="0" smtClean="0"/>
              <a:t>:</a:t>
            </a:r>
            <a:r>
              <a:rPr lang="hu-HU" dirty="0" smtClean="0"/>
              <a:t> </a:t>
            </a:r>
            <a:r>
              <a:rPr lang="hu-HU" dirty="0" smtClean="0"/>
              <a:t>kiemelt lokációban </a:t>
            </a:r>
            <a:r>
              <a:rPr lang="hu-HU" dirty="0" smtClean="0"/>
              <a:t>található legjobb  minőségű ingatlanok hozama  ( vizsgált ingatlanszegmensben a legalacsonyabb %)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  <p:pic>
        <p:nvPicPr>
          <p:cNvPr id="11" name="Kép helye 10" descr="2_hozamszintek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6303" r="6303"/>
          <a:stretch>
            <a:fillRect/>
          </a:stretch>
        </p:blipFill>
        <p:spPr>
          <a:xfrm>
            <a:off x="395536" y="612775"/>
            <a:ext cx="8496944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egy éves referenciahozamok alakulása (2004-2014)</a:t>
            </a:r>
            <a:endParaRPr lang="hu-HU" dirty="0"/>
          </a:p>
        </p:txBody>
      </p:sp>
      <p:pic>
        <p:nvPicPr>
          <p:cNvPr id="7" name="Kép helye 6" descr="3_referenci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2091" r="2091"/>
          <a:stretch>
            <a:fillRect/>
          </a:stretch>
        </p:blipFill>
        <p:spPr>
          <a:xfrm>
            <a:off x="250825" y="612775"/>
            <a:ext cx="8713788" cy="4114800"/>
          </a:xfrm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smtClean="0"/>
              <a:t>Forrás: Államadósság Kezelő Központ; </a:t>
            </a:r>
            <a:r>
              <a:rPr lang="hu-HU" dirty="0" err="1" smtClean="0">
                <a:hlinkClick r:id="rId3"/>
              </a:rPr>
              <a:t>www.akk.hu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Szerkesztés: Zeller Gábor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Hozamok becslésének módszerei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Alternatív befektetések hozamaiból kiindulva a vizsgált ingatlanszegmensre jellemző módosító tényezők figyelembevételével</a:t>
            </a:r>
          </a:p>
          <a:p>
            <a:pPr>
              <a:buNone/>
            </a:pPr>
            <a:r>
              <a:rPr lang="hu-HU" sz="2400" dirty="0"/>
              <a:t>	</a:t>
            </a:r>
            <a:r>
              <a:rPr lang="hu-HU" sz="2400" dirty="0" smtClean="0">
                <a:solidFill>
                  <a:srgbClr val="C00000"/>
                </a:solidFill>
              </a:rPr>
              <a:t>Az ingatlanok hozamai azonban elszakadtak a pénzpiaci hozamoktól</a:t>
            </a:r>
          </a:p>
          <a:p>
            <a:pPr>
              <a:buNone/>
            </a:pPr>
            <a:endParaRPr lang="hu-HU" sz="2400" dirty="0" smtClean="0">
              <a:solidFill>
                <a:srgbClr val="C00000"/>
              </a:solidFill>
            </a:endParaRPr>
          </a:p>
          <a:p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Megtörtént tranzakciók adataiból történő inverz levezetéssel</a:t>
            </a:r>
          </a:p>
          <a:p>
            <a:pPr>
              <a:buNone/>
            </a:pPr>
            <a:r>
              <a:rPr lang="hu-HU" sz="2400" dirty="0"/>
              <a:t>	</a:t>
            </a:r>
            <a:r>
              <a:rPr lang="hu-HU" sz="2400" dirty="0" smtClean="0">
                <a:solidFill>
                  <a:srgbClr val="C00000"/>
                </a:solidFill>
              </a:rPr>
              <a:t>Az elmúlt éveket mérsékelt tranzakciós aktivitás jellemezte. </a:t>
            </a:r>
          </a:p>
          <a:p>
            <a:pPr>
              <a:buNone/>
            </a:pPr>
            <a:r>
              <a:rPr lang="hu-HU" sz="2400" dirty="0">
                <a:solidFill>
                  <a:srgbClr val="C00000"/>
                </a:solidFill>
              </a:rPr>
              <a:t>	</a:t>
            </a:r>
            <a:r>
              <a:rPr lang="hu-HU" sz="2400" dirty="0" smtClean="0">
                <a:solidFill>
                  <a:srgbClr val="C00000"/>
                </a:solidFill>
              </a:rPr>
              <a:t>A korrekt számításhoz nem elegendő az ár és a bérleti díj ismerete!!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b="1" dirty="0" smtClean="0"/>
              <a:t>Piaci szereplők érdekeltsége</a:t>
            </a:r>
            <a:endParaRPr lang="hu-HU" sz="40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Forgalmi érték = C / r</a:t>
            </a:r>
          </a:p>
          <a:p>
            <a:pPr>
              <a:buNone/>
            </a:pPr>
            <a:endParaRPr lang="hu-HU" sz="3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u-HU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Ebből következően: </a:t>
            </a:r>
          </a:p>
          <a:p>
            <a:r>
              <a:rPr lang="hu-HU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Vevő abban érdekelt, hogy a forgalmi érték alacsony legyen, vagyis a hozamráta magas</a:t>
            </a:r>
          </a:p>
          <a:p>
            <a:pPr>
              <a:buNone/>
            </a:pPr>
            <a:endParaRPr lang="hu-HU" sz="3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Eladó abban érdekelt, hogy a forgalmi érték magas legyen, ami alacsonyabb hozamelvárás mellett teljesülhet</a:t>
            </a:r>
          </a:p>
          <a:p>
            <a:pPr>
              <a:buNone/>
            </a:pPr>
            <a:endParaRPr lang="hu-HU" sz="3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u-HU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u-HU" sz="3000" dirty="0" smtClean="0">
                <a:solidFill>
                  <a:srgbClr val="C00000"/>
                </a:solidFill>
              </a:rPr>
              <a:t>Ám az algoritmus nem ilyen egyszerű, a tényleges hozam ugyanis összefügg a cash </a:t>
            </a:r>
            <a:r>
              <a:rPr lang="hu-HU" sz="3000" dirty="0" err="1" smtClean="0">
                <a:solidFill>
                  <a:srgbClr val="C00000"/>
                </a:solidFill>
              </a:rPr>
              <a:t>flowt</a:t>
            </a:r>
            <a:r>
              <a:rPr lang="hu-HU" sz="3000" dirty="0" smtClean="0">
                <a:solidFill>
                  <a:srgbClr val="C00000"/>
                </a:solidFill>
              </a:rPr>
              <a:t> befolyásoló egyéb tényezőkkel! 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Igazság szerint nem vagyunk tisztában a valós hozamokkal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Néhány vélemény:</a:t>
            </a:r>
          </a:p>
          <a:p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magyar piac még a többi európai országgal összehasonlítva is kevésbé transzparens. A piaci szereplők saját piaci pozíciójuk védelme érdekében titkolóznak. </a:t>
            </a:r>
            <a:b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u-HU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 Horváth Áron, ELTINGA Ingatlanpiaci Kutatóközpont )</a:t>
            </a:r>
          </a:p>
          <a:p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Valójában nem alakult ki szakmai konszenzus  arra vonatkozóan, hogy mit értünk  egy ingatlanbefektetés hozamán és hogyan kell meghatározni.  Egységes hozamszabvány nélkül csak hozzávetőleges elképzelésünk lehet az általános hozamszintekről.  </a:t>
            </a:r>
            <a:r>
              <a:rPr lang="hu-HU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 Novák Zalán )</a:t>
            </a:r>
            <a:endParaRPr lang="hu-HU" sz="20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b="1" dirty="0" smtClean="0"/>
              <a:t>Hozamfogalom eltérő megközelítései</a:t>
            </a:r>
            <a:endParaRPr lang="hu-HU" sz="40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sz="39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Kezdeti hozam ( </a:t>
            </a:r>
            <a:r>
              <a:rPr lang="hu-HU" sz="39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initial</a:t>
            </a:r>
            <a:r>
              <a:rPr lang="hu-HU" sz="39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u-HU" sz="39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yield</a:t>
            </a:r>
            <a:r>
              <a:rPr lang="hu-HU" sz="39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)</a:t>
            </a:r>
          </a:p>
          <a:p>
            <a:endParaRPr lang="hu-HU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u-H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Ideális fekvésű prémium ingatlan 100 %-os kihasználtság mellett elérhető legmagasabb díjbevétele alapján számolják</a:t>
            </a:r>
            <a:b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 Optimális bérleti díj</a:t>
            </a:r>
            <a:r>
              <a:rPr lang="hu-HU" sz="28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bevéte</a:t>
            </a: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l/vételár )</a:t>
            </a:r>
            <a:b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hu-HU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	A jövedelem alapján számított hozamok mindig alacsonyabbak a bevétel alapon meghatározott hozamoknál, ezért az utóbbiak szükségszerűen hamis képet festenek az ingatlanpiacról.  Ennek ellenére a szaksajtóban napvilágra kerülő hozamszintek többnyire bevétel alapon lettek meghatározva. </a:t>
            </a:r>
            <a:endParaRPr lang="hu-HU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u-HU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hu-H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Tranzakciós hozam</a:t>
            </a:r>
          </a:p>
          <a:p>
            <a:pPr>
              <a:buNone/>
            </a:pPr>
            <a:r>
              <a:rPr lang="hu-H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Használatban lévő ingatlan esetében a kezdeti hozamszintet a tranzakció időpontjában érvényes kihasználtság szintjéhez igazítják, de továbbra is </a:t>
            </a: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főként </a:t>
            </a: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bevételekkel számolnak, a működési költségeket nem </a:t>
            </a: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vagy nem teljes mértékben veszik </a:t>
            </a: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figyelembe. </a:t>
            </a:r>
          </a:p>
          <a:p>
            <a:pPr>
              <a:buNone/>
            </a:pP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u-HU" sz="2400" dirty="0" smtClean="0">
                <a:solidFill>
                  <a:srgbClr val="C00000"/>
                </a:solidFill>
              </a:rPr>
              <a:t>A működési költségek egy része áthárítható a bérlőkre, de  például a felújítási alap </a:t>
            </a:r>
            <a:r>
              <a:rPr lang="hu-HU" sz="2400" dirty="0" smtClean="0">
                <a:solidFill>
                  <a:srgbClr val="C00000"/>
                </a:solidFill>
              </a:rPr>
              <a:t>és a kiadatlan területekre jutó üzemeltetési költség nem</a:t>
            </a:r>
            <a:r>
              <a:rPr lang="hu-HU" sz="2400" dirty="0" smtClean="0">
                <a:solidFill>
                  <a:srgbClr val="C00000"/>
                </a:solidFill>
              </a:rPr>
              <a:t>, ezért semmiképpen sem szabadna figyelmen kívül hagyni.</a:t>
            </a:r>
            <a:endParaRPr lang="hu-H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u-HU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buNone/>
            </a:pPr>
            <a:r>
              <a:rPr lang="hu-HU" dirty="0" smtClean="0"/>
              <a:t>	</a:t>
            </a:r>
          </a:p>
          <a:p>
            <a:pPr>
              <a:buNone/>
            </a:pPr>
            <a:r>
              <a:rPr lang="hu-H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Az ELTINGA 2011 óta foglalkozik ingatlanpiaci hozamokkal, az általuk féléves gyakorisággal közölt Budapest </a:t>
            </a:r>
            <a:r>
              <a:rPr lang="hu-HU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Commercial</a:t>
            </a: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u-HU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Property</a:t>
            </a: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Index (BCP) kapcsán. </a:t>
            </a:r>
          </a:p>
          <a:p>
            <a:pPr>
              <a:buNone/>
            </a:pP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Alapját a hazai RICS tagok körében végzett kérdőíves felmérés képezi. </a:t>
            </a:r>
          </a:p>
          <a:p>
            <a:pPr>
              <a:buNone/>
            </a:pP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Az ingatlanszakértők fiktív ingatlankategóriákra vonatkozóan közölnek bérleti díjakat és </a:t>
            </a:r>
            <a:r>
              <a:rPr lang="hu-HU" sz="28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tranzakciós</a:t>
            </a:r>
            <a:r>
              <a:rPr lang="hu-H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hozamszinteket, melyekből medián értéket képeznek</a:t>
            </a:r>
            <a:endParaRPr lang="hu-HU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2015.10.16.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MAISz-EUFIM szeminárium Koncz Gabriella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273</Words>
  <Application>Microsoft Office PowerPoint</Application>
  <PresentationFormat>Diavetítés a képernyőre (4:3 oldalarány)</PresentationFormat>
  <Paragraphs>114</Paragraphs>
  <Slides>17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18" baseType="lpstr">
      <vt:lpstr>Office-téma</vt:lpstr>
      <vt:lpstr>Ismét az irodapiaci hozamokról</vt:lpstr>
      <vt:lpstr>Prémium hozamok alakulása</vt:lpstr>
      <vt:lpstr>Az egy éves referenciahozamok alakulása (2004-2014)</vt:lpstr>
      <vt:lpstr>Hozamok becslésének módszerei</vt:lpstr>
      <vt:lpstr>Piaci szereplők érdekeltsége</vt:lpstr>
      <vt:lpstr>Igazság szerint nem vagyunk tisztában a valós hozamokkal</vt:lpstr>
      <vt:lpstr>Hozamfogalom eltérő megközelítései</vt:lpstr>
      <vt:lpstr>8. dia</vt:lpstr>
      <vt:lpstr>9. dia</vt:lpstr>
      <vt:lpstr>10. dia</vt:lpstr>
      <vt:lpstr>11. dia</vt:lpstr>
      <vt:lpstr>12. dia</vt:lpstr>
      <vt:lpstr>Egy szakdolgozat eredményei</vt:lpstr>
      <vt:lpstr>Hozamot befolyásoló tényezők a teljesség igénye nélkül</vt:lpstr>
      <vt:lpstr>15. dia</vt:lpstr>
      <vt:lpstr>Végül mi befolyásolja a befektetési döntéseket?</vt:lpstr>
      <vt:lpstr>17.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Ismét az irodapiaci hozamokról</dc:title>
  <dc:creator>Gabi</dc:creator>
  <cp:lastModifiedBy>Gabi</cp:lastModifiedBy>
  <cp:revision>30</cp:revision>
  <dcterms:created xsi:type="dcterms:W3CDTF">2015-10-11T12:45:16Z</dcterms:created>
  <dcterms:modified xsi:type="dcterms:W3CDTF">2015-10-15T16:19:02Z</dcterms:modified>
</cp:coreProperties>
</file>